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7" r:id="rId9"/>
    <p:sldId id="264" r:id="rId10"/>
    <p:sldId id="266" r:id="rId11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902DB4F-EA2C-4ED9-8298-15D86CD12A7E}" type="datetimeFigureOut">
              <a:rPr lang="en-IN" smtClean="0"/>
              <a:t>23-02-2023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68A2568-CECB-4759-AAD9-5EB5DC674D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17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A2568-CECB-4759-AAD9-5EB5DC674D9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56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BE5-4A50-425B-B8C0-984D3E7D4E28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82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BEAD-FB6E-4E2A-829F-D7A888036659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8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37B-38A6-493F-8F65-9D3FBF5541E2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38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F326-034B-4FFA-A018-17B124F1F611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04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C1C1-879A-4CFD-8C82-9C2763F30DBE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48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A161-7B3E-4D88-8202-32B391AF10F1}" type="datetime1">
              <a:rPr lang="en-IN" smtClean="0"/>
              <a:t>23-02-2023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30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ED86-898D-4FC6-B9B6-9FB5008753A0}" type="datetime1">
              <a:rPr lang="en-IN" smtClean="0"/>
              <a:t>23-02-2023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9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8F60-80CD-49D2-8C46-530F92E99857}" type="datetime1">
              <a:rPr lang="en-IN" smtClean="0"/>
              <a:t>23-02-2023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00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93D1-EA93-446D-9F24-58C514802F19}" type="datetime1">
              <a:rPr lang="en-IN" smtClean="0"/>
              <a:t>23-02-2023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86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590E-50C7-4A34-83AC-BD7B504DDFEC}" type="datetime1">
              <a:rPr lang="en-IN" smtClean="0"/>
              <a:t>23-02-2023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86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27A5-A771-4B93-B0C7-FA89CCC5BE36}" type="datetime1">
              <a:rPr lang="en-IN" smtClean="0"/>
              <a:t>23-02-2023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72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342E-B56F-4DF3-AF38-D57370B75C09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970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Introduction to Operating System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24128" y="5157192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6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068888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>
                <a:solidFill>
                  <a:schemeClr val="tx1"/>
                </a:solidFill>
              </a:rPr>
              <a:t>By: </a:t>
            </a:r>
            <a:r>
              <a:rPr lang="en-IN" b="1" dirty="0" err="1" smtClean="0">
                <a:solidFill>
                  <a:schemeClr val="tx1"/>
                </a:solidFill>
              </a:rPr>
              <a:t>Vyom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r>
              <a:rPr lang="en-IN" b="1" dirty="0" err="1" smtClean="0">
                <a:solidFill>
                  <a:schemeClr val="tx1"/>
                </a:solidFill>
              </a:rPr>
              <a:t>Kulshreshtha</a:t>
            </a:r>
            <a:endParaRPr lang="en-IN" b="1" dirty="0" smtClean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Computer Science &amp; Engineering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196554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/>
              <a:t>Computer-System Operation</a:t>
            </a:r>
            <a:endParaRPr lang="en-US" sz="2800" b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23056" y="1778595"/>
            <a:ext cx="724934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I/O devices and the CPU can execute concurrently</a:t>
            </a:r>
          </a:p>
          <a:p>
            <a:r>
              <a:rPr lang="en-US" sz="2400" smtClean="0"/>
              <a:t>Each device controller is in charge of a particular device type</a:t>
            </a:r>
          </a:p>
          <a:p>
            <a:r>
              <a:rPr lang="en-US" sz="2400" smtClean="0"/>
              <a:t>Each device controller has a local buffer</a:t>
            </a:r>
          </a:p>
          <a:p>
            <a:r>
              <a:rPr lang="en-US" sz="2400" smtClean="0"/>
              <a:t>CPU moves data from/to main memory to/from local buffers</a:t>
            </a:r>
          </a:p>
          <a:p>
            <a:r>
              <a:rPr lang="en-US" sz="2400" smtClean="0"/>
              <a:t>I/O is from the device to local buffer of controller</a:t>
            </a:r>
          </a:p>
          <a:p>
            <a:r>
              <a:rPr lang="en-US" sz="2400" smtClean="0"/>
              <a:t>Device controller informs CPU that it has finished its operation by causing an </a:t>
            </a:r>
            <a:r>
              <a:rPr lang="en-US" sz="2400" smtClean="0">
                <a:solidFill>
                  <a:srgbClr val="0000FF"/>
                </a:solidFill>
              </a:rPr>
              <a:t>interrupt</a:t>
            </a:r>
            <a:endParaRPr lang="en-US" sz="240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What is an Operating System?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sz="2600" dirty="0" smtClean="0"/>
              <a:t>A program that acts as an intermediary between a user of a computer and the computer hardware</a:t>
            </a:r>
          </a:p>
          <a:p>
            <a:r>
              <a:rPr lang="en-US" sz="2600" dirty="0" smtClean="0"/>
              <a:t>Operating system goals:</a:t>
            </a:r>
          </a:p>
          <a:p>
            <a:pPr lvl="1"/>
            <a:r>
              <a:rPr lang="en-US" sz="2600" dirty="0" smtClean="0"/>
              <a:t>Execute user programs and make solving user problems easier</a:t>
            </a:r>
          </a:p>
          <a:p>
            <a:pPr lvl="1"/>
            <a:r>
              <a:rPr lang="en-US" sz="2600" dirty="0" smtClean="0"/>
              <a:t>Make the computer system convenient to use</a:t>
            </a:r>
          </a:p>
          <a:p>
            <a:pPr lvl="1"/>
            <a:r>
              <a:rPr lang="en-US" sz="2600" dirty="0" smtClean="0"/>
              <a:t>Use the computer hardware in an efficient manner</a:t>
            </a:r>
            <a:endParaRPr lang="en-IN" sz="2600" dirty="0"/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 txBox="1">
            <a:spLocks/>
          </p:cNvSpPr>
          <p:nvPr/>
        </p:nvSpPr>
        <p:spPr>
          <a:xfrm>
            <a:off x="6068888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smtClean="0">
                <a:solidFill>
                  <a:schemeClr val="tx1"/>
                </a:solidFill>
              </a:rPr>
              <a:t>By: Vyom Kulshreshtha</a:t>
            </a:r>
          </a:p>
          <a:p>
            <a:r>
              <a:rPr lang="en-IN" b="1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IN" b="1" smtClean="0">
                <a:solidFill>
                  <a:schemeClr val="tx1"/>
                </a:solidFill>
              </a:rPr>
              <a:t>Computer Science &amp; Engineering</a:t>
            </a:r>
            <a:endParaRPr lang="en-IN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Computer system can be divided into four components:</a:t>
            </a:r>
          </a:p>
          <a:p>
            <a:pPr lvl="1"/>
            <a:r>
              <a:rPr lang="en-US" dirty="0" smtClean="0"/>
              <a:t>Hardware – provides basic computing resources</a:t>
            </a:r>
          </a:p>
          <a:p>
            <a:pPr lvl="2"/>
            <a:r>
              <a:rPr lang="en-US" dirty="0" smtClean="0"/>
              <a:t>CPU, memory, I/O devices</a:t>
            </a:r>
          </a:p>
          <a:p>
            <a:pPr lvl="1"/>
            <a:r>
              <a:rPr lang="en-US" dirty="0" smtClean="0"/>
              <a:t>Operating system</a:t>
            </a:r>
          </a:p>
          <a:p>
            <a:pPr lvl="2"/>
            <a:r>
              <a:rPr lang="en-US" dirty="0" smtClean="0"/>
              <a:t>Controls and coordinates use of hardware among various applications and users</a:t>
            </a:r>
          </a:p>
          <a:p>
            <a:pPr lvl="1"/>
            <a:r>
              <a:rPr lang="en-US" dirty="0" smtClean="0"/>
              <a:t>Application programs – define the ways in which the system resources are used to solve the computing problems of the users</a:t>
            </a:r>
          </a:p>
          <a:p>
            <a:pPr lvl="2"/>
            <a:r>
              <a:rPr lang="en-US" dirty="0" smtClean="0"/>
              <a:t>Word processors, compilers, web browsers, database systems, video games</a:t>
            </a:r>
          </a:p>
          <a:p>
            <a:pPr lvl="1"/>
            <a:r>
              <a:rPr lang="en-US" dirty="0" smtClean="0"/>
              <a:t>Users</a:t>
            </a:r>
          </a:p>
          <a:p>
            <a:pPr lvl="2"/>
            <a:r>
              <a:rPr lang="en-US" dirty="0" smtClean="0"/>
              <a:t>People, machines, other computers</a:t>
            </a:r>
          </a:p>
          <a:p>
            <a:endParaRPr lang="en-IN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1400" y="1340570"/>
            <a:ext cx="76454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Computer System Structure</a:t>
            </a:r>
            <a:endParaRPr lang="en-US" sz="2800" b="1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6068888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smtClean="0">
                <a:solidFill>
                  <a:schemeClr val="tx1"/>
                </a:solidFill>
              </a:rPr>
              <a:t>By: Vyom Kulshreshtha</a:t>
            </a:r>
          </a:p>
          <a:p>
            <a:r>
              <a:rPr lang="en-IN" b="1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IN" b="1" smtClean="0">
                <a:solidFill>
                  <a:schemeClr val="tx1"/>
                </a:solidFill>
              </a:rPr>
              <a:t>Computer Science &amp; Engineering</a:t>
            </a:r>
            <a:endParaRPr lang="en-IN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44550" y="1196553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Four Components of a Computer System</a:t>
            </a:r>
            <a:endParaRPr lang="en-US" sz="2800" b="1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487" y="2071389"/>
            <a:ext cx="568102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68888" y="6165304"/>
            <a:ext cx="2895600" cy="365125"/>
          </a:xfrm>
        </p:spPr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</a:rPr>
              <a:t>By: </a:t>
            </a:r>
            <a:r>
              <a:rPr lang="en-IN" b="1" dirty="0" err="1" smtClean="0">
                <a:solidFill>
                  <a:schemeClr val="tx1"/>
                </a:solidFill>
              </a:rPr>
              <a:t>Vyom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r>
              <a:rPr lang="en-IN" b="1" dirty="0" err="1" smtClean="0">
                <a:solidFill>
                  <a:schemeClr val="tx1"/>
                </a:solidFill>
              </a:rPr>
              <a:t>Kulshreshtha</a:t>
            </a:r>
            <a:endParaRPr lang="en-IN" b="1" dirty="0" smtClean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Computer Science &amp; Engineering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3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1340570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/>
              <a:t>What Operating Systems Do</a:t>
            </a:r>
            <a:endParaRPr lang="en-US" sz="3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71997"/>
            <a:ext cx="8229600" cy="435334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Depends on the point of view</a:t>
            </a:r>
          </a:p>
          <a:p>
            <a:r>
              <a:rPr lang="en-US" dirty="0" smtClean="0"/>
              <a:t>Users want convenience, </a:t>
            </a:r>
            <a:r>
              <a:rPr lang="en-US" b="1" dirty="0" smtClean="0">
                <a:solidFill>
                  <a:srgbClr val="3366FF"/>
                </a:solidFill>
              </a:rPr>
              <a:t>ease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b="1" dirty="0" smtClean="0">
                <a:solidFill>
                  <a:srgbClr val="3366FF"/>
                </a:solidFill>
              </a:rPr>
              <a:t>of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b="1" dirty="0" smtClean="0">
                <a:solidFill>
                  <a:srgbClr val="3366FF"/>
                </a:solidFill>
              </a:rPr>
              <a:t>use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rgbClr val="3366FF"/>
                </a:solidFill>
              </a:rPr>
              <a:t> good performance </a:t>
            </a:r>
          </a:p>
          <a:p>
            <a:pPr lvl="1"/>
            <a:r>
              <a:rPr lang="en-US" dirty="0" smtClean="0"/>
              <a:t>Don</a:t>
            </a:r>
            <a:r>
              <a:rPr lang="ja-JP" altLang="en-US" dirty="0" smtClean="0"/>
              <a:t>’</a:t>
            </a:r>
            <a:r>
              <a:rPr lang="en-US" altLang="ja-JP" dirty="0" smtClean="0"/>
              <a:t>t care about </a:t>
            </a:r>
            <a:r>
              <a:rPr lang="en-US" altLang="ja-JP" b="1" dirty="0" smtClean="0">
                <a:solidFill>
                  <a:srgbClr val="3366FF"/>
                </a:solidFill>
              </a:rPr>
              <a:t>resource</a:t>
            </a:r>
            <a:r>
              <a:rPr lang="en-US" altLang="ja-JP" dirty="0" smtClean="0">
                <a:solidFill>
                  <a:srgbClr val="3366FF"/>
                </a:solidFill>
              </a:rPr>
              <a:t> </a:t>
            </a:r>
            <a:r>
              <a:rPr lang="en-US" altLang="ja-JP" b="1" dirty="0" smtClean="0">
                <a:solidFill>
                  <a:srgbClr val="3366FF"/>
                </a:solidFill>
              </a:rPr>
              <a:t>utilization</a:t>
            </a:r>
          </a:p>
          <a:p>
            <a:r>
              <a:rPr lang="en-US" dirty="0" smtClean="0"/>
              <a:t>But shared computer such as </a:t>
            </a:r>
            <a:r>
              <a:rPr lang="en-US" b="1" dirty="0" smtClean="0">
                <a:solidFill>
                  <a:srgbClr val="3366FF"/>
                </a:solidFill>
              </a:rPr>
              <a:t>mainframe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3366FF"/>
                </a:solidFill>
              </a:rPr>
              <a:t>minicomputer</a:t>
            </a:r>
            <a:r>
              <a:rPr lang="en-US" dirty="0" smtClean="0"/>
              <a:t> must keep all users happy</a:t>
            </a:r>
          </a:p>
          <a:p>
            <a:r>
              <a:rPr lang="en-US" dirty="0" smtClean="0"/>
              <a:t>Users of dedicate systems such as </a:t>
            </a:r>
            <a:r>
              <a:rPr lang="en-US" b="1" dirty="0" smtClean="0">
                <a:solidFill>
                  <a:srgbClr val="3366FF"/>
                </a:solidFill>
              </a:rPr>
              <a:t>workstations</a:t>
            </a:r>
            <a:r>
              <a:rPr lang="en-US" dirty="0" smtClean="0"/>
              <a:t> have dedicated resources but frequently use shared resources from </a:t>
            </a:r>
            <a:r>
              <a:rPr lang="en-US" b="1" dirty="0" smtClean="0">
                <a:solidFill>
                  <a:srgbClr val="3366FF"/>
                </a:solidFill>
              </a:rPr>
              <a:t>servers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Handheld computers are resource poor,  optimized for usability and battery life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Some computers have little or no user interface, such as embedded computers in devices and automobiles</a:t>
            </a: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2"/>
          <p:cNvSpPr txBox="1">
            <a:spLocks/>
          </p:cNvSpPr>
          <p:nvPr/>
        </p:nvSpPr>
        <p:spPr>
          <a:xfrm>
            <a:off x="6068888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>
                <a:solidFill>
                  <a:schemeClr val="tx1"/>
                </a:solidFill>
              </a:rPr>
              <a:t>By: </a:t>
            </a:r>
            <a:r>
              <a:rPr lang="en-IN" b="1" dirty="0" err="1" smtClean="0">
                <a:solidFill>
                  <a:schemeClr val="tx1"/>
                </a:solidFill>
              </a:rPr>
              <a:t>Vyom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r>
              <a:rPr lang="en-IN" b="1" dirty="0" err="1" smtClean="0">
                <a:solidFill>
                  <a:schemeClr val="tx1"/>
                </a:solidFill>
              </a:rPr>
              <a:t>Kulshreshtha</a:t>
            </a:r>
            <a:endParaRPr lang="en-IN" b="1" dirty="0" smtClean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Computer Science &amp; Engineering</a:t>
            </a:r>
            <a:endParaRPr lang="en-IN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76338" y="1412578"/>
            <a:ext cx="7510462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Operating System Definition</a:t>
            </a:r>
            <a:endParaRPr lang="en-US" b="1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-84" charset="2"/>
              <a:buNone/>
            </a:pPr>
            <a:endParaRPr lang="en-US" dirty="0" smtClean="0"/>
          </a:p>
          <a:p>
            <a:r>
              <a:rPr lang="en-US" dirty="0" smtClean="0"/>
              <a:t>OS is a </a:t>
            </a:r>
            <a:r>
              <a:rPr lang="en-US" b="1" dirty="0" smtClean="0">
                <a:solidFill>
                  <a:srgbClr val="3366FF"/>
                </a:solidFill>
              </a:rPr>
              <a:t>resource allocator</a:t>
            </a:r>
          </a:p>
          <a:p>
            <a:pPr lvl="1"/>
            <a:r>
              <a:rPr lang="en-US" dirty="0" smtClean="0"/>
              <a:t>Manages all resources</a:t>
            </a:r>
          </a:p>
          <a:p>
            <a:pPr lvl="1"/>
            <a:r>
              <a:rPr lang="en-US" dirty="0" smtClean="0"/>
              <a:t>Decides between conflicting requests for efficient and fair resource use</a:t>
            </a:r>
          </a:p>
          <a:p>
            <a:r>
              <a:rPr lang="en-US" dirty="0" smtClean="0"/>
              <a:t>OS is a </a:t>
            </a:r>
            <a:r>
              <a:rPr lang="en-US" b="1" dirty="0" smtClean="0">
                <a:solidFill>
                  <a:srgbClr val="3366FF"/>
                </a:solidFill>
              </a:rPr>
              <a:t>control program</a:t>
            </a:r>
          </a:p>
          <a:p>
            <a:pPr lvl="1"/>
            <a:r>
              <a:rPr lang="en-US" dirty="0" smtClean="0"/>
              <a:t>Controls execution of programs to prevent errors and improper use of the computer</a:t>
            </a: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068888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>
                <a:solidFill>
                  <a:schemeClr val="tx1"/>
                </a:solidFill>
              </a:rPr>
              <a:t>By: </a:t>
            </a:r>
            <a:r>
              <a:rPr lang="en-IN" b="1" dirty="0" err="1" smtClean="0">
                <a:solidFill>
                  <a:schemeClr val="tx1"/>
                </a:solidFill>
              </a:rPr>
              <a:t>Vyom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r>
              <a:rPr lang="en-IN" b="1" dirty="0" err="1" smtClean="0">
                <a:solidFill>
                  <a:schemeClr val="tx1"/>
                </a:solidFill>
              </a:rPr>
              <a:t>Kulshreshtha</a:t>
            </a:r>
            <a:endParaRPr lang="en-IN" b="1" dirty="0" smtClean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Computer Science &amp; Engineering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6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068888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>
                <a:solidFill>
                  <a:schemeClr val="tx1"/>
                </a:solidFill>
              </a:rPr>
              <a:t>By: </a:t>
            </a:r>
            <a:r>
              <a:rPr lang="en-IN" b="1" dirty="0" err="1" smtClean="0">
                <a:solidFill>
                  <a:schemeClr val="tx1"/>
                </a:solidFill>
              </a:rPr>
              <a:t>Vyom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r>
              <a:rPr lang="en-IN" b="1" dirty="0" err="1" smtClean="0">
                <a:solidFill>
                  <a:schemeClr val="tx1"/>
                </a:solidFill>
              </a:rPr>
              <a:t>Kulshreshtha</a:t>
            </a:r>
            <a:endParaRPr lang="en-IN" b="1" dirty="0" smtClean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Computer Science &amp; Engineering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349" y="2150854"/>
            <a:ext cx="68810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/>
              <a:t>No universally accepted definition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ja-JP" altLang="en-US" sz="2000" dirty="0"/>
              <a:t>“</a:t>
            </a:r>
            <a:r>
              <a:rPr lang="en-US" altLang="ja-JP" sz="2000" dirty="0"/>
              <a:t>Everything a vendor ships when you order an operating system</a:t>
            </a:r>
            <a:r>
              <a:rPr lang="ja-JP" altLang="en-US" sz="2000" dirty="0"/>
              <a:t>”</a:t>
            </a:r>
            <a:r>
              <a:rPr lang="en-US" altLang="ja-JP" sz="2000" dirty="0"/>
              <a:t> is a good approximation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000" dirty="0"/>
              <a:t>But varies wildly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ja-JP" altLang="en-US" sz="2000" dirty="0"/>
              <a:t>“</a:t>
            </a:r>
            <a:r>
              <a:rPr lang="en-US" altLang="ja-JP" sz="2000" dirty="0"/>
              <a:t>The one program running at all times on the computer</a:t>
            </a:r>
            <a:r>
              <a:rPr lang="ja-JP" altLang="en-US" sz="2000" dirty="0"/>
              <a:t>”</a:t>
            </a:r>
            <a:r>
              <a:rPr lang="en-US" altLang="ja-JP" sz="2000" dirty="0"/>
              <a:t> is the </a:t>
            </a:r>
            <a:r>
              <a:rPr lang="en-US" altLang="ja-JP" sz="2000" b="1" dirty="0">
                <a:solidFill>
                  <a:srgbClr val="3366FF"/>
                </a:solidFill>
              </a:rPr>
              <a:t>kernel</a:t>
            </a:r>
            <a:r>
              <a:rPr lang="en-US" altLang="ja-JP" sz="2000" dirty="0"/>
              <a:t>.</a:t>
            </a:r>
            <a:r>
              <a:rPr lang="en-US" altLang="ja-JP" sz="2000" b="1" dirty="0"/>
              <a:t>  </a:t>
            </a:r>
            <a:endParaRPr lang="en-US" altLang="ja-JP" sz="2000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altLang="ja-JP" sz="2000" dirty="0"/>
              <a:t>Everything else is either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altLang="ja-JP" sz="2000" dirty="0"/>
              <a:t>a system program (ships with the operating system) , or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altLang="ja-JP" sz="2000" dirty="0"/>
              <a:t>an application program.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123728" y="1393612"/>
            <a:ext cx="5483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Operating System Definition (Cont.)</a:t>
            </a:r>
          </a:p>
        </p:txBody>
      </p:sp>
    </p:spTree>
    <p:extLst>
      <p:ext uri="{BB962C8B-B14F-4D97-AF65-F5344CB8AC3E}">
        <p14:creationId xmlns:p14="http://schemas.microsoft.com/office/powerpoint/2010/main" val="378480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068888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>
                <a:solidFill>
                  <a:schemeClr val="tx1"/>
                </a:solidFill>
              </a:rPr>
              <a:t>By: </a:t>
            </a:r>
            <a:r>
              <a:rPr lang="en-IN" b="1" dirty="0" err="1" smtClean="0">
                <a:solidFill>
                  <a:schemeClr val="tx1"/>
                </a:solidFill>
              </a:rPr>
              <a:t>Vyom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r>
              <a:rPr lang="en-IN" b="1" dirty="0" err="1" smtClean="0">
                <a:solidFill>
                  <a:schemeClr val="tx1"/>
                </a:solidFill>
              </a:rPr>
              <a:t>Kulshreshtha</a:t>
            </a:r>
            <a:endParaRPr lang="en-IN" b="1" dirty="0" smtClean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Computer Science &amp; Engineering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268562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/>
              <a:t>Computer Startup</a:t>
            </a:r>
            <a:endParaRPr lang="en-US" sz="3200" b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054" y="2066627"/>
            <a:ext cx="631825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3366FF"/>
                </a:solidFill>
              </a:rPr>
              <a:t>BIOS </a:t>
            </a:r>
            <a:r>
              <a:rPr lang="en-US" sz="2400" dirty="0" smtClean="0"/>
              <a:t>performs POST</a:t>
            </a:r>
            <a:endParaRPr lang="en-US" sz="2400" dirty="0" smtClean="0">
              <a:solidFill>
                <a:srgbClr val="3366FF"/>
              </a:solidFill>
            </a:endParaRPr>
          </a:p>
          <a:p>
            <a:r>
              <a:rPr lang="en-US" sz="2400" b="1" dirty="0" smtClean="0">
                <a:solidFill>
                  <a:srgbClr val="3366FF"/>
                </a:solidFill>
              </a:rPr>
              <a:t>bootstrap program</a:t>
            </a:r>
            <a:r>
              <a:rPr lang="en-US" sz="2400" dirty="0" smtClean="0">
                <a:solidFill>
                  <a:srgbClr val="3366FF"/>
                </a:solidFill>
              </a:rPr>
              <a:t> </a:t>
            </a:r>
            <a:r>
              <a:rPr lang="en-US" sz="2400" dirty="0" smtClean="0"/>
              <a:t>is loaded at power-up or reboot</a:t>
            </a:r>
          </a:p>
          <a:p>
            <a:pPr lvl="1"/>
            <a:r>
              <a:rPr lang="en-US" sz="2400" dirty="0" smtClean="0"/>
              <a:t>Typically stored in ROM or EPROM, generally known as </a:t>
            </a:r>
            <a:r>
              <a:rPr lang="en-US" sz="2400" b="1" dirty="0" smtClean="0">
                <a:solidFill>
                  <a:srgbClr val="3366FF"/>
                </a:solidFill>
              </a:rPr>
              <a:t>firmware</a:t>
            </a:r>
          </a:p>
          <a:p>
            <a:pPr lvl="1"/>
            <a:r>
              <a:rPr lang="en-US" sz="2400" dirty="0" smtClean="0"/>
              <a:t>Initializes all aspects of system</a:t>
            </a:r>
          </a:p>
          <a:p>
            <a:pPr lvl="1"/>
            <a:r>
              <a:rPr lang="en-US" sz="2400" dirty="0" smtClean="0"/>
              <a:t>Loads operating system kernel and starts execution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473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6356920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>
                <a:solidFill>
                  <a:schemeClr val="tx1"/>
                </a:solidFill>
              </a:rPr>
              <a:t>By: </a:t>
            </a:r>
            <a:r>
              <a:rPr lang="en-IN" b="1" dirty="0" err="1" smtClean="0">
                <a:solidFill>
                  <a:schemeClr val="tx1"/>
                </a:solidFill>
              </a:rPr>
              <a:t>Vyom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r>
              <a:rPr lang="en-IN" b="1" dirty="0" err="1" smtClean="0">
                <a:solidFill>
                  <a:schemeClr val="tx1"/>
                </a:solidFill>
              </a:rPr>
              <a:t>Kulshreshtha</a:t>
            </a:r>
            <a:endParaRPr lang="en-IN" b="1" dirty="0" smtClean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Computer Science &amp; Engineering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90872" y="1124546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/>
              <a:t>Computer System Organization</a:t>
            </a:r>
            <a:endParaRPr lang="en-US" sz="2800" b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5975" y="1665536"/>
            <a:ext cx="7597775" cy="1835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Computer-system operation</a:t>
            </a:r>
          </a:p>
          <a:p>
            <a:pPr lvl="1"/>
            <a:r>
              <a:rPr lang="en-US" sz="2000" dirty="0" smtClean="0"/>
              <a:t>One or more CPUs, device controllers connect through common bus providing access to shared memory</a:t>
            </a:r>
          </a:p>
          <a:p>
            <a:pPr lvl="1"/>
            <a:r>
              <a:rPr lang="en-US" sz="2000" dirty="0" smtClean="0"/>
              <a:t>Concurrent execution of CPUs and devices competing for memory cycles</a:t>
            </a:r>
          </a:p>
          <a:p>
            <a:pPr lvl="1"/>
            <a:endParaRPr lang="en-US" sz="2400" dirty="0" smtClean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59311"/>
            <a:ext cx="6059487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3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627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Introduction to Operating System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Operating System</dc:title>
  <dc:creator>DELL</dc:creator>
  <cp:lastModifiedBy>cs</cp:lastModifiedBy>
  <cp:revision>15</cp:revision>
  <cp:lastPrinted>2023-01-24T09:51:11Z</cp:lastPrinted>
  <dcterms:created xsi:type="dcterms:W3CDTF">2023-01-23T15:50:51Z</dcterms:created>
  <dcterms:modified xsi:type="dcterms:W3CDTF">2023-02-23T06:53:03Z</dcterms:modified>
</cp:coreProperties>
</file>